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4"/>
  </p:notesMasterIdLst>
  <p:handoutMasterIdLst>
    <p:handoutMasterId r:id="rId65"/>
  </p:handoutMasterIdLst>
  <p:sldIdLst>
    <p:sldId id="972" r:id="rId5"/>
    <p:sldId id="2144867377" r:id="rId6"/>
    <p:sldId id="1065" r:id="rId7"/>
    <p:sldId id="1066" r:id="rId8"/>
    <p:sldId id="1100" r:id="rId9"/>
    <p:sldId id="2144867319" r:id="rId10"/>
    <p:sldId id="2144867379" r:id="rId11"/>
    <p:sldId id="2144867380" r:id="rId12"/>
    <p:sldId id="2144867381" r:id="rId13"/>
    <p:sldId id="2144867382" r:id="rId14"/>
    <p:sldId id="2144867383" r:id="rId15"/>
    <p:sldId id="2144867384" r:id="rId16"/>
    <p:sldId id="2144867385" r:id="rId17"/>
    <p:sldId id="2144867395" r:id="rId18"/>
    <p:sldId id="2144867386" r:id="rId19"/>
    <p:sldId id="2144867388" r:id="rId20"/>
    <p:sldId id="2144867387" r:id="rId21"/>
    <p:sldId id="2144867389" r:id="rId22"/>
    <p:sldId id="2144867390" r:id="rId23"/>
    <p:sldId id="2144867391" r:id="rId24"/>
    <p:sldId id="2144867392" r:id="rId25"/>
    <p:sldId id="2144867393" r:id="rId26"/>
    <p:sldId id="2147477598" r:id="rId27"/>
    <p:sldId id="2144867365" r:id="rId28"/>
    <p:sldId id="2144867396" r:id="rId29"/>
    <p:sldId id="2144867367" r:id="rId30"/>
    <p:sldId id="344" r:id="rId31"/>
    <p:sldId id="345" r:id="rId32"/>
    <p:sldId id="380" r:id="rId33"/>
    <p:sldId id="2144867366" r:id="rId34"/>
    <p:sldId id="2144867397" r:id="rId35"/>
    <p:sldId id="1263" r:id="rId36"/>
    <p:sldId id="1278" r:id="rId37"/>
    <p:sldId id="1279" r:id="rId38"/>
    <p:sldId id="1280" r:id="rId39"/>
    <p:sldId id="1281" r:id="rId40"/>
    <p:sldId id="1283" r:id="rId41"/>
    <p:sldId id="2147477595" r:id="rId42"/>
    <p:sldId id="1051" r:id="rId43"/>
    <p:sldId id="783" r:id="rId44"/>
    <p:sldId id="2147477592" r:id="rId45"/>
    <p:sldId id="2144867322" r:id="rId46"/>
    <p:sldId id="2147477593" r:id="rId47"/>
    <p:sldId id="2147477594" r:id="rId48"/>
    <p:sldId id="2147477596" r:id="rId49"/>
    <p:sldId id="1121" r:id="rId50"/>
    <p:sldId id="1122" r:id="rId51"/>
    <p:sldId id="1123" r:id="rId52"/>
    <p:sldId id="1124" r:id="rId53"/>
    <p:sldId id="2144867341" r:id="rId54"/>
    <p:sldId id="2144867342" r:id="rId55"/>
    <p:sldId id="2144867344" r:id="rId56"/>
    <p:sldId id="2144867330" r:id="rId57"/>
    <p:sldId id="2144867345" r:id="rId58"/>
    <p:sldId id="2144867331" r:id="rId59"/>
    <p:sldId id="2144867332" r:id="rId60"/>
    <p:sldId id="2147477597" r:id="rId61"/>
    <p:sldId id="2144867376" r:id="rId62"/>
    <p:sldId id="2144867368" r:id="rId6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654"/>
  </p:normalViewPr>
  <p:slideViewPr>
    <p:cSldViewPr snapToObjects="1">
      <p:cViewPr varScale="1">
        <p:scale>
          <a:sx n="192" d="100"/>
          <a:sy n="192" d="100"/>
        </p:scale>
        <p:origin x="520" y="328"/>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10/10/24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9A5C-E092-8695-9DC3-A304D687D4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825D7DA-C06B-14F4-68E4-72AE5C83EE0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521DBCF-FBA3-A779-B0AC-F83544D16F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6444139-D391-092D-E111-3888090B97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133082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F63FA-ACA0-D1BD-4124-08BBA31B3B5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00ACE54-C228-802B-7456-D4D7F705B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51D83B0-1014-3353-9FBD-FF48A04E7F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FB1496-CC91-D904-2D06-92A71E8C4A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238019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1A699-8083-EF0B-D047-7A23E7EF226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78DA74B-23FA-8F81-C846-002AFD44A7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7A6B600-1DC9-8A18-D9A6-3C64B541E0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7719B59-4D5C-D799-3EF9-50D54CA695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396773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4D1-5AB9-304C-B3EB-E2F48376B0A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7B0C6D1-171D-0894-B2A1-5BC518DF62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E4AA66F-3013-2D92-94A8-B79FC1CB2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B5A468-5FE8-47D7-AB01-D165D64C1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59</a:t>
            </a:fld>
            <a:endParaRPr lang="en-US" altLang="en-US"/>
          </a:p>
        </p:txBody>
      </p:sp>
    </p:spTree>
    <p:extLst>
      <p:ext uri="{BB962C8B-B14F-4D97-AF65-F5344CB8AC3E}">
        <p14:creationId xmlns:p14="http://schemas.microsoft.com/office/powerpoint/2010/main" val="24387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974-290A-E938-DAF4-C0F8312825A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2AED405-A39B-868E-8DE1-68FD1479967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060F58C2-D794-3190-E435-675451B3C0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D78D118-1E8B-3C71-39B4-CA1876E37F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97935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583F-6747-833F-A83D-AF4869FE7A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3344DED-3AA2-CD96-B6E5-600BD10105B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75E13A1-D809-6CB4-1588-55821853A9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8CBFE16-9314-1B16-95BC-48756E884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30623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19D3-9EED-A4D7-6601-AD3D5F74F71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B923546-3FF9-AC8F-5F50-B6CD9D6D63B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262BE557-4D51-B89B-6A4F-EEEB901DF4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8720D4B-3AA9-006D-35E0-EA7BD7EB79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1204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9880-A2DE-141A-C796-50AC94B8E5C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EDD8349-0D8F-14F4-9C58-685C294D3C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85BC84A-AFE3-A22E-A8E9-72340BDE04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F03F511-A7A7-BA07-2614-0ED54EF75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622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33</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10/10/24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10/10/24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10/10/24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W4153-F24-6-REST(4)-OAuth2-Middleware-Composition</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hyperlink" Target="https://medium.com/software-development-turkey/understanding-oauth-2-0-and-openid-connect-777eb1fc27f"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cloud.google.com/functions/docs/configuring/env-va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hyperlink" Target="https://medium.com/@sylvain.tiset/top-10-microservices-design-patterns-you-should-know-1bac6a7d6218" TargetMode="External"/><Relationship Id="rId2" Type="http://schemas.openxmlformats.org/officeDocument/2006/relationships/hyperlink" Target="https://medium.com/@cihanelibol99/authorization-architecture-in-microservices-68085d31f1e1"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FE025-9FD2-C78F-95B8-67FECB7C98C7}"/>
              </a:ext>
            </a:extLst>
          </p:cNvPr>
          <p:cNvSpPr>
            <a:spLocks noGrp="1"/>
          </p:cNvSpPr>
          <p:nvPr>
            <p:ph type="title"/>
          </p:nvPr>
        </p:nvSpPr>
        <p:spPr/>
        <p:txBody>
          <a:bodyPr/>
          <a:lstStyle/>
          <a:p>
            <a:r>
              <a:rPr lang="en-US" dirty="0"/>
              <a:t>202 Accepted</a:t>
            </a:r>
          </a:p>
        </p:txBody>
      </p:sp>
      <p:pic>
        <p:nvPicPr>
          <p:cNvPr id="4" name="Picture 3">
            <a:extLst>
              <a:ext uri="{FF2B5EF4-FFF2-40B4-BE49-F238E27FC236}">
                <a16:creationId xmlns:a16="http://schemas.microsoft.com/office/drawing/2014/main" id="{73FFD2B1-CA15-0381-52FE-9C7171D0FCE3}"/>
              </a:ext>
            </a:extLst>
          </p:cNvPr>
          <p:cNvPicPr>
            <a:picLocks noChangeAspect="1"/>
          </p:cNvPicPr>
          <p:nvPr/>
        </p:nvPicPr>
        <p:blipFill>
          <a:blip r:embed="rId2"/>
          <a:stretch>
            <a:fillRect/>
          </a:stretch>
        </p:blipFill>
        <p:spPr>
          <a:xfrm>
            <a:off x="36443" y="565589"/>
            <a:ext cx="4257261" cy="2006161"/>
          </a:xfrm>
          <a:prstGeom prst="rect">
            <a:avLst/>
          </a:prstGeom>
        </p:spPr>
      </p:pic>
      <p:pic>
        <p:nvPicPr>
          <p:cNvPr id="5" name="Picture 4">
            <a:extLst>
              <a:ext uri="{FF2B5EF4-FFF2-40B4-BE49-F238E27FC236}">
                <a16:creationId xmlns:a16="http://schemas.microsoft.com/office/drawing/2014/main" id="{B6145569-FD43-E2F8-CD4E-7467DB0E3D2A}"/>
              </a:ext>
            </a:extLst>
          </p:cNvPr>
          <p:cNvPicPr>
            <a:picLocks noChangeAspect="1"/>
          </p:cNvPicPr>
          <p:nvPr/>
        </p:nvPicPr>
        <p:blipFill>
          <a:blip r:embed="rId3"/>
          <a:stretch>
            <a:fillRect/>
          </a:stretch>
        </p:blipFill>
        <p:spPr>
          <a:xfrm>
            <a:off x="36443" y="2816081"/>
            <a:ext cx="4114800" cy="1761830"/>
          </a:xfrm>
          <a:prstGeom prst="rect">
            <a:avLst/>
          </a:prstGeom>
        </p:spPr>
      </p:pic>
      <p:pic>
        <p:nvPicPr>
          <p:cNvPr id="6" name="Picture 5">
            <a:extLst>
              <a:ext uri="{FF2B5EF4-FFF2-40B4-BE49-F238E27FC236}">
                <a16:creationId xmlns:a16="http://schemas.microsoft.com/office/drawing/2014/main" id="{0122E30D-BF7F-2C88-EC7D-6E8B74284519}"/>
              </a:ext>
            </a:extLst>
          </p:cNvPr>
          <p:cNvPicPr>
            <a:picLocks noChangeAspect="1"/>
          </p:cNvPicPr>
          <p:nvPr/>
        </p:nvPicPr>
        <p:blipFill>
          <a:blip r:embed="rId4"/>
          <a:stretch>
            <a:fillRect/>
          </a:stretch>
        </p:blipFill>
        <p:spPr>
          <a:xfrm>
            <a:off x="4330699" y="490696"/>
            <a:ext cx="4508500" cy="4038600"/>
          </a:xfrm>
          <a:prstGeom prst="rect">
            <a:avLst/>
          </a:prstGeom>
        </p:spPr>
      </p:pic>
    </p:spTree>
    <p:extLst>
      <p:ext uri="{BB962C8B-B14F-4D97-AF65-F5344CB8AC3E}">
        <p14:creationId xmlns:p14="http://schemas.microsoft.com/office/powerpoint/2010/main" val="109257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A5B-CA37-D75C-D57D-44B4220922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8A02C-2B26-06D0-373A-25401E4F8843}"/>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52B0D99-8B73-D0B8-FC35-CD4E4A97B0FB}"/>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8FF856EA-2B97-5443-9B23-83D1DE660AFC}"/>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195421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622D-EB33-7DF6-47F5-126A0697CC9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2E7724-602D-2270-865E-CB5D89B73895}"/>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F0A0B9C8-3926-DE7E-4928-53F4FA875842}"/>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B97B2107-EA5F-F79D-1C91-01EC68F3EDFE}"/>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673B0C48-933F-D0E0-B730-5E25310FC0C3}"/>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CB51EF6D-5679-AB5C-E0AC-A04BDAC5D4FF}"/>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98BBAC5-326D-0948-F843-E8E2D4FABFAC}"/>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8BEFAF4A-C29F-B206-2E52-23CCBB8C8BD3}"/>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42336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1606A-5FEF-5DC1-94D2-B8B8BF4D962B}"/>
              </a:ext>
            </a:extLst>
          </p:cNvPr>
          <p:cNvSpPr>
            <a:spLocks noGrp="1"/>
          </p:cNvSpPr>
          <p:nvPr>
            <p:ph type="title"/>
          </p:nvPr>
        </p:nvSpPr>
        <p:spPr/>
        <p:txBody>
          <a:bodyPr/>
          <a:lstStyle/>
          <a:p>
            <a:r>
              <a:rPr lang="en-US" dirty="0"/>
              <a:t>Atomic and Composition</a:t>
            </a:r>
          </a:p>
        </p:txBody>
      </p:sp>
      <p:pic>
        <p:nvPicPr>
          <p:cNvPr id="4" name="Picture 3">
            <a:extLst>
              <a:ext uri="{FF2B5EF4-FFF2-40B4-BE49-F238E27FC236}">
                <a16:creationId xmlns:a16="http://schemas.microsoft.com/office/drawing/2014/main" id="{504EE466-80E2-161D-08A7-F741C933BD70}"/>
              </a:ext>
            </a:extLst>
          </p:cNvPr>
          <p:cNvPicPr>
            <a:picLocks noChangeAspect="1"/>
          </p:cNvPicPr>
          <p:nvPr/>
        </p:nvPicPr>
        <p:blipFill>
          <a:blip r:embed="rId2"/>
          <a:stretch>
            <a:fillRect/>
          </a:stretch>
        </p:blipFill>
        <p:spPr>
          <a:xfrm>
            <a:off x="142753" y="704850"/>
            <a:ext cx="8767569" cy="3733800"/>
          </a:xfrm>
          <a:prstGeom prst="rect">
            <a:avLst/>
          </a:prstGeom>
        </p:spPr>
      </p:pic>
    </p:spTree>
    <p:extLst>
      <p:ext uri="{BB962C8B-B14F-4D97-AF65-F5344CB8AC3E}">
        <p14:creationId xmlns:p14="http://schemas.microsoft.com/office/powerpoint/2010/main" val="3128883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4C58-545B-3028-8115-780FC618FE9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783DA5-FE2A-A90A-C42B-B5387E8F1957}"/>
              </a:ext>
            </a:extLst>
          </p:cNvPr>
          <p:cNvSpPr>
            <a:spLocks noGrp="1"/>
          </p:cNvSpPr>
          <p:nvPr>
            <p:ph idx="1"/>
          </p:nvPr>
        </p:nvSpPr>
        <p:spPr>
          <a:xfrm>
            <a:off x="156005" y="666750"/>
            <a:ext cx="8839200" cy="3009900"/>
          </a:xfrm>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5030F58F-A19C-52E4-76F5-7B59BFE30875}"/>
              </a:ext>
            </a:extLst>
          </p:cNvPr>
          <p:cNvSpPr>
            <a:spLocks noGrp="1"/>
          </p:cNvSpPr>
          <p:nvPr>
            <p:ph type="title"/>
          </p:nvPr>
        </p:nvSpPr>
        <p:spPr/>
        <p:txBody>
          <a:bodyPr/>
          <a:lstStyle/>
          <a:p>
            <a:r>
              <a:rPr lang="en-US" dirty="0"/>
              <a:t>First Group of Microservices</a:t>
            </a:r>
          </a:p>
        </p:txBody>
      </p:sp>
    </p:spTree>
    <p:extLst>
      <p:ext uri="{BB962C8B-B14F-4D97-AF65-F5344CB8AC3E}">
        <p14:creationId xmlns:p14="http://schemas.microsoft.com/office/powerpoint/2010/main" val="235798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1C02-F258-5827-2AD4-CAC13E5D9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2B0E3E-9ABD-465D-4AD1-7376D48A866D}"/>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64E689C7-4743-BCED-0E55-C3C9EA7B6004}"/>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358300BA-923C-B050-0864-F3BD571DF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7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7768-EA04-0EEC-F20A-DA35B46AB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0579F-60E6-206F-B5A1-EAF05B94EFFF}"/>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50C6AD8E-59E1-0BE5-4B7D-FA57183A6121}"/>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C061F8BF-1E84-B017-B814-93BA06739A39}"/>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4912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1030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CC49-B2FC-9CFA-ED05-B749BA027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0BCF8-4A61-04A6-0EC9-91A13F2B7679}"/>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BEC17FC7-86BB-3E5A-0721-CD2D03BC2C47}"/>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C06A8B20-0B61-61C9-5393-7E14E2410449}"/>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B982ED-51BE-22CC-C79E-4DEF05853A78}"/>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70F3BC10-027F-9F40-2DFC-258D28061BF3}"/>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E112F2-976D-BE78-765E-E9909F48C60F}"/>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26658C0C-000A-F855-60D0-DAB8CE19B6C1}"/>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421DF5C-0D9B-6270-6D9F-E9B0F4403094}"/>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8FDAC63C-11EC-BC28-503B-0D3E1B1A1E21}"/>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6A95049-E907-0846-C75F-A3A305B33EB1}"/>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9124E05E-26D8-53A2-91D8-35FD8A4CD50A}"/>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428962121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81B1-D868-924A-F812-5E1F642791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D714CE8-39FF-B3C8-CA11-8EB5289191B0}"/>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3FBBE47-78BC-7CE9-A5C6-8F4430309E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2F09893B-1589-312D-B0C9-51D790C3A2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A1EA622-4C9D-4701-F1A6-69CD9B096917}"/>
              </a:ext>
            </a:extLst>
          </p:cNvPr>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a:extLst>
              <a:ext uri="{FF2B5EF4-FFF2-40B4-BE49-F238E27FC236}">
                <a16:creationId xmlns:a16="http://schemas.microsoft.com/office/drawing/2014/main" id="{E303B211-7387-58B7-0B4E-8000CD9BEDB4}"/>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5C6E53C0-5C86-1008-2161-3274CFB59908}"/>
              </a:ext>
            </a:extLst>
          </p:cNvPr>
          <p:cNvSpPr/>
          <p:nvPr/>
        </p:nvSpPr>
        <p:spPr>
          <a:xfrm>
            <a:off x="1981200" y="2190750"/>
            <a:ext cx="5410200" cy="16764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We will start in a few minutes.</a:t>
            </a:r>
          </a:p>
        </p:txBody>
      </p:sp>
    </p:spTree>
    <p:extLst>
      <p:ext uri="{BB962C8B-B14F-4D97-AF65-F5344CB8AC3E}">
        <p14:creationId xmlns:p14="http://schemas.microsoft.com/office/powerpoint/2010/main" val="142573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F064-583C-A744-A4D0-1BE9C0C0B6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5F85-A150-02FF-A173-10B8147BD37F}"/>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AE3F9143-9AC0-6A47-FFD2-81E7093D6F7C}"/>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B4BBB484-7CDD-6B0D-24B9-31B3C5FC774E}"/>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42974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A2BF-48E1-D5D3-2CE8-6F07C6C1F1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47C72-4A4D-E2C8-B3B5-291F306EF3F1}"/>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5B5BBA1A-24A5-D1DC-7186-5961BDF7A45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0441BB4C-6B29-84D5-D7F7-666780D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1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31710-B253-16D0-09F0-71DE504FC9F4}"/>
              </a:ext>
            </a:extLst>
          </p:cNvPr>
          <p:cNvSpPr>
            <a:spLocks noGrp="1"/>
          </p:cNvSpPr>
          <p:nvPr>
            <p:ph idx="1"/>
          </p:nvPr>
        </p:nvSpPr>
        <p:spPr/>
        <p:txBody>
          <a:bodyPr/>
          <a:lstStyle/>
          <a:p>
            <a:r>
              <a:rPr lang="en-US" dirty="0"/>
              <a:t>We will start implementing a composition microservice for your project.</a:t>
            </a:r>
          </a:p>
          <a:p>
            <a:r>
              <a:rPr lang="en-US" dirty="0"/>
              <a:t>The initial implementation will use </a:t>
            </a:r>
            <a:r>
              <a:rPr lang="en-US" i="1" dirty="0"/>
              <a:t>orchestration.</a:t>
            </a:r>
          </a:p>
          <a:p>
            <a:pPr lvl="1"/>
            <a:r>
              <a:rPr lang="en-US" dirty="0"/>
              <a:t>Synchronously calling the orchestrated microservices using “standard code.”</a:t>
            </a:r>
          </a:p>
          <a:p>
            <a:pPr lvl="1"/>
            <a:r>
              <a:rPr lang="en-US" dirty="0"/>
              <a:t>Asynchronously calling the orchestrated code using threads, promises, …</a:t>
            </a:r>
          </a:p>
          <a:p>
            <a:r>
              <a:rPr lang="en-US" dirty="0"/>
              <a:t>We will then look at other models, e.g. EDA, MDP, State Machines, … …</a:t>
            </a:r>
          </a:p>
        </p:txBody>
      </p:sp>
      <p:sp>
        <p:nvSpPr>
          <p:cNvPr id="3" name="Title 2">
            <a:extLst>
              <a:ext uri="{FF2B5EF4-FFF2-40B4-BE49-F238E27FC236}">
                <a16:creationId xmlns:a16="http://schemas.microsoft.com/office/drawing/2014/main" id="{A1EE9632-4394-465D-0C28-324560CE7156}"/>
              </a:ext>
            </a:extLst>
          </p:cNvPr>
          <p:cNvSpPr>
            <a:spLocks noGrp="1"/>
          </p:cNvSpPr>
          <p:nvPr>
            <p:ph type="title"/>
          </p:nvPr>
        </p:nvSpPr>
        <p:spPr/>
        <p:txBody>
          <a:bodyPr/>
          <a:lstStyle/>
          <a:p>
            <a:r>
              <a:rPr lang="en-US" dirty="0"/>
              <a:t>Next Steps</a:t>
            </a:r>
          </a:p>
        </p:txBody>
      </p:sp>
      <p:pic>
        <p:nvPicPr>
          <p:cNvPr id="4" name="Picture 3">
            <a:extLst>
              <a:ext uri="{FF2B5EF4-FFF2-40B4-BE49-F238E27FC236}">
                <a16:creationId xmlns:a16="http://schemas.microsoft.com/office/drawing/2014/main" id="{33E90C18-6267-9DAE-7A60-B890F5F356DD}"/>
              </a:ext>
            </a:extLst>
          </p:cNvPr>
          <p:cNvPicPr>
            <a:picLocks noChangeAspect="1"/>
          </p:cNvPicPr>
          <p:nvPr/>
        </p:nvPicPr>
        <p:blipFill>
          <a:blip r:embed="rId2"/>
          <a:stretch>
            <a:fillRect/>
          </a:stretch>
        </p:blipFill>
        <p:spPr>
          <a:xfrm>
            <a:off x="228600" y="2419350"/>
            <a:ext cx="4470400" cy="1790183"/>
          </a:xfrm>
          <a:prstGeom prst="rect">
            <a:avLst/>
          </a:prstGeom>
        </p:spPr>
      </p:pic>
      <p:pic>
        <p:nvPicPr>
          <p:cNvPr id="5" name="Picture 4">
            <a:extLst>
              <a:ext uri="{FF2B5EF4-FFF2-40B4-BE49-F238E27FC236}">
                <a16:creationId xmlns:a16="http://schemas.microsoft.com/office/drawing/2014/main" id="{43BB598B-F6B7-D80F-0F3F-FACF4C583BEC}"/>
              </a:ext>
            </a:extLst>
          </p:cNvPr>
          <p:cNvPicPr>
            <a:picLocks noChangeAspect="1"/>
          </p:cNvPicPr>
          <p:nvPr/>
        </p:nvPicPr>
        <p:blipFill>
          <a:blip r:embed="rId3"/>
          <a:stretch>
            <a:fillRect/>
          </a:stretch>
        </p:blipFill>
        <p:spPr>
          <a:xfrm>
            <a:off x="4775200" y="2266950"/>
            <a:ext cx="4132017" cy="2286000"/>
          </a:xfrm>
          <a:prstGeom prst="rect">
            <a:avLst/>
          </a:prstGeom>
        </p:spPr>
      </p:pic>
      <p:sp>
        <p:nvSpPr>
          <p:cNvPr id="7" name="TextBox 6">
            <a:extLst>
              <a:ext uri="{FF2B5EF4-FFF2-40B4-BE49-F238E27FC236}">
                <a16:creationId xmlns:a16="http://schemas.microsoft.com/office/drawing/2014/main" id="{4731B450-1668-0608-EF55-5D85C818F1E8}"/>
              </a:ext>
            </a:extLst>
          </p:cNvPr>
          <p:cNvSpPr txBox="1"/>
          <p:nvPr/>
        </p:nvSpPr>
        <p:spPr>
          <a:xfrm>
            <a:off x="236783" y="4450793"/>
            <a:ext cx="7239000"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moraneus</a:t>
            </a:r>
            <a:r>
              <a:rPr lang="en-US" sz="1200" dirty="0"/>
              <a:t>/mastering-pythons-asyncio-a-practical-guide-0a673265cf04</a:t>
            </a:r>
          </a:p>
        </p:txBody>
      </p:sp>
    </p:spTree>
    <p:extLst>
      <p:ext uri="{BB962C8B-B14F-4D97-AF65-F5344CB8AC3E}">
        <p14:creationId xmlns:p14="http://schemas.microsoft.com/office/powerpoint/2010/main" val="283014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FD8-9043-3971-3200-EB97C518FB3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92AACC-F939-3A68-3F6D-B012770CD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C9EA69C-E605-CD14-E7C4-588D89E0CE7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8DE378B-93BD-912B-4AFD-82E5F6999E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772AF5-F6B4-99AE-57EF-BAD9717FC75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OpenID, OAuth2</a:t>
            </a:r>
          </a:p>
        </p:txBody>
      </p:sp>
      <p:sp>
        <p:nvSpPr>
          <p:cNvPr id="2" name="TextBox 9">
            <a:extLst>
              <a:ext uri="{FF2B5EF4-FFF2-40B4-BE49-F238E27FC236}">
                <a16:creationId xmlns:a16="http://schemas.microsoft.com/office/drawing/2014/main" id="{B1F33640-29F6-D78F-F167-5F40AFC4543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10508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4AC4-A637-F711-30C4-A2326B03D7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5B6453-803F-68E2-9DE9-A03E1FB46C5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61CEBC6-2C17-A258-AFBC-682D950874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928FA4E-CB58-1273-5E66-BDF5FC5A16E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3CACE7C1-50DE-59D9-5080-B72AB2DB212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OAuth2,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OpenIDC</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4E6C7B7-6AF2-3F3F-F067-09EB81CFFF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7031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5B3BCA-3937-8ADA-9D71-15A5BA02683D}"/>
              </a:ext>
            </a:extLst>
          </p:cNvPr>
          <p:cNvSpPr>
            <a:spLocks noGrp="1"/>
          </p:cNvSpPr>
          <p:nvPr>
            <p:ph idx="1"/>
          </p:nvPr>
        </p:nvSpPr>
        <p:spPr/>
        <p:txBody>
          <a:bodyPr/>
          <a:lstStyle/>
          <a:p>
            <a:pPr algn="l"/>
            <a:r>
              <a:rPr lang="en-US" b="1" i="0" dirty="0">
                <a:solidFill>
                  <a:srgbClr val="242424"/>
                </a:solidFill>
                <a:effectLst/>
                <a:latin typeface="sohne"/>
              </a:rPr>
              <a:t>OAuth 2.0</a:t>
            </a:r>
          </a:p>
          <a:p>
            <a:pPr lvl="1"/>
            <a:r>
              <a:rPr lang="en-US" b="0" i="0" dirty="0">
                <a:solidFill>
                  <a:srgbClr val="242424"/>
                </a:solidFill>
                <a:effectLst/>
                <a:latin typeface="source-serif-pro"/>
              </a:rPr>
              <a:t>OAuth 2.0 is a protocol for </a:t>
            </a:r>
            <a:r>
              <a:rPr lang="en-US" b="1" i="0" dirty="0">
                <a:solidFill>
                  <a:srgbClr val="242424"/>
                </a:solidFill>
                <a:effectLst/>
                <a:latin typeface="source-serif-pro"/>
              </a:rPr>
              <a:t>authorizing client applications</a:t>
            </a:r>
            <a:r>
              <a:rPr lang="en-US" b="0" i="0" dirty="0">
                <a:solidFill>
                  <a:srgbClr val="242424"/>
                </a:solidFill>
                <a:effectLst/>
                <a:latin typeface="source-serif-pro"/>
              </a:rPr>
              <a:t> to access protected resources. OAuth 2.0 provides consented access and restricts actions of what the client application can perform on resources on behalf of the user, without ever sharing the user’s credentials.</a:t>
            </a:r>
          </a:p>
          <a:p>
            <a:pPr algn="l"/>
            <a:r>
              <a:rPr lang="en-US" b="1" i="0" dirty="0">
                <a:solidFill>
                  <a:srgbClr val="242424"/>
                </a:solidFill>
                <a:effectLst/>
                <a:latin typeface="sohne"/>
              </a:rPr>
              <a:t>OpenID Connect</a:t>
            </a:r>
          </a:p>
          <a:p>
            <a:pPr lvl="1"/>
            <a:r>
              <a:rPr lang="en-US" b="0" i="0" dirty="0">
                <a:solidFill>
                  <a:srgbClr val="242424"/>
                </a:solidFill>
                <a:effectLst/>
                <a:latin typeface="source-serif-pro"/>
              </a:rPr>
              <a:t>OpenID Connect is an identity layer on top of the OAuth 2.0 protocol. It allows Clients to verify the identity of the End-User based on the authentication performed by an Authorization Server, as well as to obtain basic profile information about the End-User in an interoperable manner.</a:t>
            </a:r>
          </a:p>
          <a:p>
            <a:pPr lvl="1"/>
            <a:r>
              <a:rPr lang="en-US" b="0" i="0" dirty="0">
                <a:solidFill>
                  <a:srgbClr val="242424"/>
                </a:solidFill>
                <a:effectLst/>
                <a:latin typeface="source-serif-pro"/>
              </a:rPr>
              <a:t>OpenID exists to enable </a:t>
            </a:r>
            <a:r>
              <a:rPr lang="en-US" b="1" i="0" dirty="0">
                <a:solidFill>
                  <a:srgbClr val="242424"/>
                </a:solidFill>
                <a:effectLst/>
                <a:latin typeface="source-serif-pro"/>
              </a:rPr>
              <a:t>Federated Authentication</a:t>
            </a:r>
            <a:r>
              <a:rPr lang="en-US" b="0" i="0" dirty="0">
                <a:solidFill>
                  <a:srgbClr val="242424"/>
                </a:solidFill>
                <a:effectLst/>
                <a:latin typeface="source-serif-pro"/>
              </a:rPr>
              <a:t>, where users are able to authenticate with the same identity across multiple web applications. Both users and web applications trust identity providers, such as Google, Yahoo!, and Facebook, to store user profile information and authenticate users on behalf of the application. This eliminates the need for each web application to build its own custom authentication system, and it makes it much easier and faster for users to sign up and sign into sites around the Web.</a:t>
            </a:r>
          </a:p>
          <a:p>
            <a:pPr marL="0" indent="0">
              <a:buNone/>
            </a:pPr>
            <a:r>
              <a:rPr lang="en-US" sz="1400" b="0" i="0" dirty="0">
                <a:solidFill>
                  <a:srgbClr val="242424"/>
                </a:solidFill>
                <a:effectLst/>
                <a:latin typeface="source-serif-pro"/>
              </a:rPr>
              <a:t>https://</a:t>
            </a:r>
            <a:r>
              <a:rPr lang="en-US" sz="1400" b="0" i="0" dirty="0" err="1">
                <a:solidFill>
                  <a:srgbClr val="242424"/>
                </a:solidFill>
                <a:effectLst/>
                <a:latin typeface="source-serif-pro"/>
              </a:rPr>
              <a:t>medium.com</a:t>
            </a:r>
            <a:r>
              <a:rPr lang="en-US" sz="1400" b="0" i="0" dirty="0">
                <a:solidFill>
                  <a:srgbClr val="242424"/>
                </a:solidFill>
                <a:effectLst/>
                <a:latin typeface="source-serif-pro"/>
              </a:rPr>
              <a:t>/software-development-turkey/understanding-oauth-2-0-and-openid-connect-777eb1fc27f</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p:txBody>
      </p:sp>
      <p:sp>
        <p:nvSpPr>
          <p:cNvPr id="3" name="Title 2">
            <a:extLst>
              <a:ext uri="{FF2B5EF4-FFF2-40B4-BE49-F238E27FC236}">
                <a16:creationId xmlns:a16="http://schemas.microsoft.com/office/drawing/2014/main" id="{3E5703BE-E420-995C-761A-984DF3454702}"/>
              </a:ext>
            </a:extLst>
          </p:cNvPr>
          <p:cNvSpPr>
            <a:spLocks noGrp="1"/>
          </p:cNvSpPr>
          <p:nvPr>
            <p:ph type="title"/>
          </p:nvPr>
        </p:nvSpPr>
        <p:spPr/>
        <p:txBody>
          <a:bodyPr/>
          <a:lstStyle/>
          <a:p>
            <a:r>
              <a:rPr lang="en-US" dirty="0" err="1"/>
              <a:t>OpenIDC</a:t>
            </a:r>
            <a:r>
              <a:rPr lang="en-US" dirty="0"/>
              <a:t> and Oauth2</a:t>
            </a:r>
          </a:p>
        </p:txBody>
      </p:sp>
    </p:spTree>
    <p:extLst>
      <p:ext uri="{BB962C8B-B14F-4D97-AF65-F5344CB8AC3E}">
        <p14:creationId xmlns:p14="http://schemas.microsoft.com/office/powerpoint/2010/main" val="126546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700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81202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extLst>
      <p:ext uri="{BB962C8B-B14F-4D97-AF65-F5344CB8AC3E}">
        <p14:creationId xmlns:p14="http://schemas.microsoft.com/office/powerpoint/2010/main" val="58202955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90500" y="-3235"/>
            <a:ext cx="8763000" cy="322263"/>
          </a:xfrm>
        </p:spPr>
        <p:txBody>
          <a:bodyPr/>
          <a:lstStyle/>
          <a:p>
            <a:r>
              <a:rPr lang="en-US" altLang="en-US" dirty="0">
                <a:ea typeface="ＭＳ Ｐゴシック" panose="020B0600070205080204" pitchFamily="34" charset="-128"/>
              </a:rPr>
              <a:t>Google </a:t>
            </a:r>
          </a:p>
        </p:txBody>
      </p:sp>
      <p:pic>
        <p:nvPicPr>
          <p:cNvPr id="1026" name="Picture 2" descr="A diagram of the seven steps performed by a user during sign in.">
            <a:extLst>
              <a:ext uri="{FF2B5EF4-FFF2-40B4-BE49-F238E27FC236}">
                <a16:creationId xmlns:a16="http://schemas.microsoft.com/office/drawing/2014/main" id="{19958087-AF5D-7250-767C-18563E41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4953723"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4087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AA11C-EA4F-AF69-4689-23C93916A15B}"/>
              </a:ext>
            </a:extLst>
          </p:cNvPr>
          <p:cNvSpPr>
            <a:spLocks noGrp="1"/>
          </p:cNvSpPr>
          <p:nvPr>
            <p:ph idx="1"/>
          </p:nvPr>
        </p:nvSpPr>
        <p:spPr/>
        <p:txBody>
          <a:bodyPr/>
          <a:lstStyle/>
          <a:p>
            <a:r>
              <a:rPr lang="en-US" sz="1600" dirty="0"/>
              <a:t>There are good tutorials:</a:t>
            </a:r>
            <a:br>
              <a:rPr lang="en-US" sz="1600" dirty="0"/>
            </a:br>
            <a:r>
              <a:rPr lang="en-US" sz="1600" dirty="0">
                <a:hlinkClick r:id="rId2"/>
              </a:rPr>
              <a:t>https://medium.com/software-development-turkey/understanding-oauth-2-0-and-openid-connect-777eb1fc27f</a:t>
            </a:r>
            <a:endParaRPr lang="en-US" sz="1600" dirty="0"/>
          </a:p>
          <a:p>
            <a:r>
              <a:rPr lang="en-US" sz="1600" dirty="0"/>
              <a:t>Show Coupon App code</a:t>
            </a:r>
          </a:p>
          <a:p>
            <a:pPr lvl="1"/>
            <a:r>
              <a:rPr lang="en-US" sz="1400" dirty="0"/>
              <a:t>Show the in-progress coupon issue app.</a:t>
            </a:r>
          </a:p>
          <a:p>
            <a:r>
              <a:rPr lang="en-US" sz="1600" dirty="0"/>
              <a:t>Google Cloud setup</a:t>
            </a:r>
          </a:p>
          <a:p>
            <a:pPr lvl="1"/>
            <a:r>
              <a:rPr lang="en-US" sz="1400" dirty="0"/>
              <a:t>Consent</a:t>
            </a:r>
          </a:p>
          <a:p>
            <a:pPr lvl="1"/>
            <a:r>
              <a:rPr lang="en-US" sz="1400" dirty="0"/>
              <a:t>URLs</a:t>
            </a:r>
          </a:p>
          <a:p>
            <a:r>
              <a:rPr lang="en-US" sz="1600" dirty="0"/>
              <a:t>Overall setup of application:</a:t>
            </a:r>
          </a:p>
          <a:p>
            <a:pPr lvl="1"/>
            <a:r>
              <a:rPr lang="en-US" sz="1400" dirty="0"/>
              <a:t>URLs</a:t>
            </a:r>
          </a:p>
          <a:p>
            <a:pPr lvl="1"/>
            <a:r>
              <a:rPr lang="en-US" sz="1400" dirty="0"/>
              <a:t>Local example</a:t>
            </a:r>
          </a:p>
          <a:p>
            <a:pPr lvl="1"/>
            <a:r>
              <a:rPr lang="en-US" sz="1400" dirty="0"/>
              <a:t>Cloud example</a:t>
            </a:r>
          </a:p>
        </p:txBody>
      </p:sp>
      <p:sp>
        <p:nvSpPr>
          <p:cNvPr id="3" name="Title 2">
            <a:extLst>
              <a:ext uri="{FF2B5EF4-FFF2-40B4-BE49-F238E27FC236}">
                <a16:creationId xmlns:a16="http://schemas.microsoft.com/office/drawing/2014/main" id="{3F625434-4DD5-A319-C668-5F7ED29AFE8D}"/>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522279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E659-569F-B9C0-BB78-A7908D1D9A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ADF7D99-90BD-6B16-6DC2-BD4E6506E00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2F2DFCD-B33D-B574-D057-E31561C94D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5F094A-338C-D9EA-CC09-B375ABFEC53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6194706-9EC4-3BA7-E99D-0338274B4A6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JWT</a:t>
            </a:r>
          </a:p>
        </p:txBody>
      </p:sp>
      <p:sp>
        <p:nvSpPr>
          <p:cNvPr id="4" name="TextBox 9">
            <a:extLst>
              <a:ext uri="{FF2B5EF4-FFF2-40B4-BE49-F238E27FC236}">
                <a16:creationId xmlns:a16="http://schemas.microsoft.com/office/drawing/2014/main" id="{F0B2482C-6768-672C-029C-8D422C51E26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4506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A95-9CA7-03E1-BD04-DD61E6A2780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BEE4CB0-068D-395D-06F3-9691FE5801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F4A55D6-68ED-FD23-7421-8A9B669012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C97E224-DCA5-4AA0-B0DE-8B939F71BE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7CC7782-EC41-62DB-B614-91D4ED366C0D}"/>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Middleware</a:t>
            </a:r>
          </a:p>
        </p:txBody>
      </p:sp>
      <p:sp>
        <p:nvSpPr>
          <p:cNvPr id="2" name="TextBox 9">
            <a:extLst>
              <a:ext uri="{FF2B5EF4-FFF2-40B4-BE49-F238E27FC236}">
                <a16:creationId xmlns:a16="http://schemas.microsoft.com/office/drawing/2014/main" id="{5F4F4C8D-3A33-1F3C-1E2D-53A95B438B0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616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a:xfrm>
            <a:off x="86284" y="552450"/>
            <a:ext cx="8839200" cy="4038600"/>
          </a:xfrm>
        </p:spPr>
        <p:txBody>
          <a:bodyPr/>
          <a:lstStyle/>
          <a:p>
            <a:pPr>
              <a:spcBef>
                <a:spcPts val="0"/>
              </a:spcBef>
              <a:spcAft>
                <a:spcPts val="0"/>
              </a:spcAft>
            </a:pPr>
            <a:r>
              <a:rPr lang="en-US" sz="1400" dirty="0"/>
              <a:t>Introduction</a:t>
            </a:r>
          </a:p>
          <a:p>
            <a:pPr lvl="1">
              <a:spcBef>
                <a:spcPts val="0"/>
              </a:spcBef>
              <a:spcAft>
                <a:spcPts val="0"/>
              </a:spcAft>
            </a:pPr>
            <a:r>
              <a:rPr lang="en-US" sz="1200" dirty="0"/>
              <a:t>Class status and updates</a:t>
            </a:r>
          </a:p>
          <a:p>
            <a:pPr lvl="1">
              <a:spcBef>
                <a:spcPts val="0"/>
              </a:spcBef>
              <a:spcAft>
                <a:spcPts val="0"/>
              </a:spcAft>
            </a:pPr>
            <a:r>
              <a:rPr lang="en-US" sz="1200" dirty="0"/>
              <a:t>Interesting questions from Ed discussions</a:t>
            </a:r>
          </a:p>
          <a:p>
            <a:pPr>
              <a:spcBef>
                <a:spcPts val="0"/>
              </a:spcBef>
              <a:spcAft>
                <a:spcPts val="0"/>
              </a:spcAft>
            </a:pPr>
            <a:r>
              <a:rPr lang="en-US" sz="1400" dirty="0"/>
              <a:t>REST Continued</a:t>
            </a:r>
          </a:p>
          <a:p>
            <a:pPr lvl="1">
              <a:spcBef>
                <a:spcPts val="0"/>
              </a:spcBef>
              <a:spcAft>
                <a:spcPts val="0"/>
              </a:spcAft>
            </a:pPr>
            <a:r>
              <a:rPr lang="en-US" sz="1200" dirty="0"/>
              <a:t>Pagination</a:t>
            </a:r>
          </a:p>
          <a:p>
            <a:pPr lvl="1">
              <a:spcBef>
                <a:spcPts val="0"/>
              </a:spcBef>
              <a:spcAft>
                <a:spcPts val="0"/>
              </a:spcAft>
            </a:pPr>
            <a:r>
              <a:rPr lang="en-US" sz="1200" dirty="0"/>
              <a:t>Query strings</a:t>
            </a:r>
          </a:p>
          <a:p>
            <a:pPr lvl="1">
              <a:spcBef>
                <a:spcPts val="0"/>
              </a:spcBef>
              <a:spcAft>
                <a:spcPts val="0"/>
              </a:spcAft>
            </a:pPr>
            <a:r>
              <a:rPr lang="en-US" sz="1200" dirty="0"/>
              <a:t>201 Created with link header for POST</a:t>
            </a:r>
          </a:p>
          <a:p>
            <a:pPr lvl="1">
              <a:spcBef>
                <a:spcPts val="0"/>
              </a:spcBef>
              <a:spcAft>
                <a:spcPts val="0"/>
              </a:spcAft>
            </a:pPr>
            <a:r>
              <a:rPr lang="en-US" sz="1200" dirty="0"/>
              <a:t>202 Accepted</a:t>
            </a:r>
          </a:p>
          <a:p>
            <a:pPr>
              <a:spcBef>
                <a:spcPts val="0"/>
              </a:spcBef>
              <a:spcAft>
                <a:spcPts val="0"/>
              </a:spcAft>
            </a:pPr>
            <a:r>
              <a:rPr lang="en-US" sz="1400" dirty="0"/>
              <a:t>Composition</a:t>
            </a:r>
          </a:p>
          <a:p>
            <a:pPr lvl="1">
              <a:spcBef>
                <a:spcPts val="0"/>
              </a:spcBef>
              <a:spcAft>
                <a:spcPts val="0"/>
              </a:spcAft>
            </a:pPr>
            <a:r>
              <a:rPr lang="en-US" sz="1200" dirty="0"/>
              <a:t>Structure, orchestration, choreography</a:t>
            </a:r>
          </a:p>
          <a:p>
            <a:pPr lvl="1">
              <a:spcBef>
                <a:spcPts val="0"/>
              </a:spcBef>
              <a:spcAft>
                <a:spcPts val="0"/>
              </a:spcAft>
            </a:pPr>
            <a:r>
              <a:rPr lang="en-US" sz="1200" dirty="0"/>
              <a:t>Synchronous, asynchronous, event driven</a:t>
            </a:r>
          </a:p>
          <a:p>
            <a:pPr>
              <a:spcBef>
                <a:spcPts val="0"/>
              </a:spcBef>
              <a:spcAft>
                <a:spcPts val="0"/>
              </a:spcAft>
            </a:pPr>
            <a:r>
              <a:rPr lang="en-US" sz="1400" dirty="0"/>
              <a:t>OAuth2, </a:t>
            </a:r>
            <a:r>
              <a:rPr lang="en-US" sz="1400" dirty="0" err="1"/>
              <a:t>OpenIDC</a:t>
            </a:r>
            <a:endParaRPr lang="en-US" sz="1400" dirty="0"/>
          </a:p>
          <a:p>
            <a:pPr lvl="1">
              <a:spcBef>
                <a:spcPts val="0"/>
              </a:spcBef>
              <a:spcAft>
                <a:spcPts val="0"/>
              </a:spcAft>
            </a:pPr>
            <a:r>
              <a:rPr lang="en-US" sz="1200" dirty="0"/>
              <a:t>Concepts</a:t>
            </a:r>
          </a:p>
          <a:p>
            <a:pPr lvl="1">
              <a:spcBef>
                <a:spcPts val="0"/>
              </a:spcBef>
              <a:spcAft>
                <a:spcPts val="0"/>
              </a:spcAft>
            </a:pPr>
            <a:r>
              <a:rPr lang="en-US" sz="1200" dirty="0"/>
              <a:t>Scopes</a:t>
            </a:r>
          </a:p>
          <a:p>
            <a:pPr lvl="1">
              <a:spcBef>
                <a:spcPts val="0"/>
              </a:spcBef>
              <a:spcAft>
                <a:spcPts val="0"/>
              </a:spcAft>
            </a:pPr>
            <a:r>
              <a:rPr lang="en-US" sz="1200" dirty="0"/>
              <a:t>JWT</a:t>
            </a:r>
          </a:p>
          <a:p>
            <a:pPr>
              <a:spcBef>
                <a:spcPts val="0"/>
              </a:spcBef>
              <a:spcAft>
                <a:spcPts val="0"/>
              </a:spcAft>
            </a:pPr>
            <a:r>
              <a:rPr lang="en-US" sz="1400" dirty="0"/>
              <a:t>Middleware</a:t>
            </a:r>
          </a:p>
          <a:p>
            <a:pPr lvl="1">
              <a:spcBef>
                <a:spcPts val="0"/>
              </a:spcBef>
              <a:spcAft>
                <a:spcPts val="0"/>
              </a:spcAft>
            </a:pPr>
            <a:r>
              <a:rPr lang="en-US" sz="1200" dirty="0"/>
              <a:t>Concepts</a:t>
            </a:r>
          </a:p>
          <a:p>
            <a:pPr lvl="1">
              <a:spcBef>
                <a:spcPts val="0"/>
              </a:spcBef>
              <a:spcAft>
                <a:spcPts val="0"/>
              </a:spcAft>
            </a:pPr>
            <a:r>
              <a:rPr lang="en-US" sz="1200" dirty="0"/>
              <a:t>Examples</a:t>
            </a:r>
          </a:p>
          <a:p>
            <a:pPr>
              <a:spcBef>
                <a:spcPts val="0"/>
              </a:spcBef>
              <a:spcAft>
                <a:spcPts val="0"/>
              </a:spcAft>
            </a:pPr>
            <a:r>
              <a:rPr lang="en-US" sz="1400" dirty="0"/>
              <a:t>Summary and next steps</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https://fastapi.tiangolo.com/advanced/middleware/</a:t>
            </a:r>
            <a:r>
              <a:rPr lang="en-US" dirty="0"/>
              <a:t> </a:t>
            </a:r>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66E4-9AD6-7789-E407-7EE2A7B9AB2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A4F389C-AB56-120E-B787-6E29A5A297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2900DD3-69D4-F56A-F77B-34EF7D5507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1E17F4A-946A-D789-3B71-CF91C8F08F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8B7B872-C2E4-AF31-7B95-08D1136D8F68}"/>
              </a:ext>
            </a:extLst>
          </p:cNvPr>
          <p:cNvSpPr txBox="1">
            <a:spLocks noChangeArrowheads="1"/>
          </p:cNvSpPr>
          <p:nvPr/>
        </p:nvSpPr>
        <p:spPr bwMode="auto">
          <a:xfrm>
            <a:off x="0" y="154712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12 Factor Apps</a:t>
            </a:r>
          </a:p>
          <a:p>
            <a:pPr algn="ctr"/>
            <a:r>
              <a:rPr lang="en-US" altLang="en-US" sz="4400" i="1" dirty="0">
                <a:solidFill>
                  <a:schemeClr val="bg1"/>
                </a:solidFill>
              </a:rPr>
              <a:t>SOLID</a:t>
            </a:r>
            <a:br>
              <a:rPr lang="en-US" altLang="en-US" sz="4400" i="1" dirty="0">
                <a:solidFill>
                  <a:schemeClr val="bg1"/>
                </a:solidFill>
              </a:rPr>
            </a:br>
            <a:r>
              <a:rPr lang="en-US" altLang="en-US" sz="4400" i="1" dirty="0">
                <a:solidFill>
                  <a:schemeClr val="bg1"/>
                </a:solidFill>
              </a:rPr>
              <a:t>Design Patterns</a:t>
            </a:r>
          </a:p>
        </p:txBody>
      </p:sp>
      <p:sp>
        <p:nvSpPr>
          <p:cNvPr id="2" name="TextBox 9">
            <a:extLst>
              <a:ext uri="{FF2B5EF4-FFF2-40B4-BE49-F238E27FC236}">
                <a16:creationId xmlns:a16="http://schemas.microsoft.com/office/drawing/2014/main" id="{873B0996-35F7-FC3D-A244-AFF2CACE1E3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957839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2" name="TextBox 9">
            <a:extLst>
              <a:ext uri="{FF2B5EF4-FFF2-40B4-BE49-F238E27FC236}">
                <a16:creationId xmlns:a16="http://schemas.microsoft.com/office/drawing/2014/main" id="{225D8C49-3060-0D31-CBB0-126AF43E15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8C92-BB8A-3F24-ABA0-BA03451E1A8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7DDC4CD-4790-6448-837E-0FADE4AD22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68B68A-E8A2-A40B-CA5A-DD5842F2C35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C59DE9A-2556-06F8-CBD2-E0C75E83F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23C34B5-D8F3-2362-7367-567B28A2533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References</a:t>
            </a:r>
          </a:p>
        </p:txBody>
      </p:sp>
      <p:sp>
        <p:nvSpPr>
          <p:cNvPr id="2" name="TextBox 9">
            <a:extLst>
              <a:ext uri="{FF2B5EF4-FFF2-40B4-BE49-F238E27FC236}">
                <a16:creationId xmlns:a16="http://schemas.microsoft.com/office/drawing/2014/main" id="{D45A0502-F0A3-5C9B-DBF9-98ECEDD9B1A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496354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EFD92-8A0C-3E37-5C72-2578F232DBEA}"/>
              </a:ext>
            </a:extLst>
          </p:cNvPr>
          <p:cNvSpPr>
            <a:spLocks noGrp="1"/>
          </p:cNvSpPr>
          <p:nvPr>
            <p:ph idx="1"/>
          </p:nvPr>
        </p:nvSpPr>
        <p:spPr/>
        <p:txBody>
          <a:bodyPr/>
          <a:lstStyle/>
          <a:p>
            <a:r>
              <a:rPr lang="en-US" dirty="0">
                <a:hlinkClick r:id="rId2"/>
              </a:rPr>
              <a:t>https://medium.com/@cihanelibol99/authorization-architecture-in-microservices-68085d31f1e1</a:t>
            </a:r>
            <a:endParaRPr lang="en-US" dirty="0"/>
          </a:p>
          <a:p>
            <a:r>
              <a:rPr lang="en-US" dirty="0">
                <a:hlinkClick r:id="rId3"/>
              </a:rPr>
              <a:t>https://medium.com/@sylvain.tiset/top-10-microservices-design-patterns-you-should-know-1bac6a7d6218</a:t>
            </a:r>
            <a:endParaRPr lang="en-US" dirty="0"/>
          </a:p>
          <a:p>
            <a:endParaRPr lang="en-US" dirty="0"/>
          </a:p>
          <a:p>
            <a:endParaRPr lang="en-US" dirty="0"/>
          </a:p>
        </p:txBody>
      </p:sp>
      <p:sp>
        <p:nvSpPr>
          <p:cNvPr id="3" name="Title 2">
            <a:extLst>
              <a:ext uri="{FF2B5EF4-FFF2-40B4-BE49-F238E27FC236}">
                <a16:creationId xmlns:a16="http://schemas.microsoft.com/office/drawing/2014/main" id="{B8C4B8AD-358D-80BC-CAA9-A89537336109}"/>
              </a:ext>
            </a:extLst>
          </p:cNvPr>
          <p:cNvSpPr>
            <a:spLocks noGrp="1"/>
          </p:cNvSpPr>
          <p:nvPr>
            <p:ph type="title"/>
          </p:nvPr>
        </p:nvSpPr>
        <p:spPr/>
        <p:txBody>
          <a:bodyPr/>
          <a:lstStyle/>
          <a:p>
            <a:r>
              <a:rPr lang="en-US" dirty="0"/>
              <a:t>Interesting Articles</a:t>
            </a:r>
          </a:p>
        </p:txBody>
      </p:sp>
    </p:spTree>
    <p:extLst>
      <p:ext uri="{BB962C8B-B14F-4D97-AF65-F5344CB8AC3E}">
        <p14:creationId xmlns:p14="http://schemas.microsoft.com/office/powerpoint/2010/main" val="3237556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3766-62B0-27F7-DCA4-A5FC47D5254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B868750-731B-C5A8-67D8-B9E43B6D7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85B712-D438-BA83-A5C9-90C18D26CC1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837ACA5A-C736-23CB-2B1F-7281807BB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E38A440-845D-A86F-BA62-0149FFF875D6}"/>
              </a:ext>
            </a:extLst>
          </p:cNvPr>
          <p:cNvSpPr txBox="1">
            <a:spLocks noChangeArrowheads="1"/>
          </p:cNvSpPr>
          <p:nvPr/>
        </p:nvSpPr>
        <p:spPr bwMode="auto">
          <a:xfrm>
            <a:off x="0" y="180445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Where Are We Going</a:t>
            </a:r>
            <a:br>
              <a:rPr lang="en-US" altLang="en-US" sz="4400" i="1" dirty="0">
                <a:solidFill>
                  <a:schemeClr val="bg1"/>
                </a:solidFill>
              </a:rPr>
            </a:br>
            <a:r>
              <a:rPr lang="en-US" altLang="en-US" sz="4400" i="1" dirty="0">
                <a:solidFill>
                  <a:schemeClr val="bg1"/>
                </a:solidFill>
              </a:rPr>
              <a:t>With All Of</a:t>
            </a:r>
            <a:br>
              <a:rPr lang="en-US" altLang="en-US" sz="4400" i="1" dirty="0">
                <a:solidFill>
                  <a:schemeClr val="bg1"/>
                </a:solidFill>
              </a:rPr>
            </a:br>
            <a:r>
              <a:rPr lang="en-US" altLang="en-US" sz="4400" i="1" dirty="0">
                <a:solidFill>
                  <a:schemeClr val="bg1"/>
                </a:solidFill>
              </a:rPr>
              <a:t>This?</a:t>
            </a:r>
          </a:p>
        </p:txBody>
      </p:sp>
      <p:sp>
        <p:nvSpPr>
          <p:cNvPr id="2" name="TextBox 9">
            <a:extLst>
              <a:ext uri="{FF2B5EF4-FFF2-40B4-BE49-F238E27FC236}">
                <a16:creationId xmlns:a16="http://schemas.microsoft.com/office/drawing/2014/main" id="{3B6FE8F2-F21D-C3B5-941C-442AB3B262B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1628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 Hyper Linked</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822804"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3F6EA-0996-49DF-781A-D901EA2104C4}"/>
              </a:ext>
            </a:extLst>
          </p:cNvPr>
          <p:cNvSpPr>
            <a:spLocks noGrp="1"/>
          </p:cNvSpPr>
          <p:nvPr>
            <p:ph idx="1"/>
          </p:nvPr>
        </p:nvSpPr>
        <p:spPr>
          <a:xfrm>
            <a:off x="152400" y="3677908"/>
            <a:ext cx="8839200" cy="951242"/>
          </a:xfrm>
        </p:spPr>
        <p:txBody>
          <a:bodyPr/>
          <a:lstStyle/>
          <a:p>
            <a:r>
              <a:rPr lang="en-US" sz="1600" dirty="0"/>
              <a:t>The basics of query string is very common, e.g. ?region=</a:t>
            </a:r>
            <a:r>
              <a:rPr lang="en-US" sz="1600" dirty="0" err="1"/>
              <a:t>USA&amp;brand</a:t>
            </a:r>
            <a:r>
              <a:rPr lang="en-US" sz="1600" dirty="0"/>
              <a:t>=XYZ</a:t>
            </a:r>
          </a:p>
          <a:p>
            <a:r>
              <a:rPr lang="en-US" sz="1600" dirty="0"/>
              <a:t>Sort/Order by is not “standard” and APIs pick and document a convention.</a:t>
            </a:r>
          </a:p>
          <a:p>
            <a:r>
              <a:rPr lang="en-US" sz="1600" dirty="0"/>
              <a:t>Project (choosing a subset of properties) is also not standard. APIs picks and document a convention.</a:t>
            </a:r>
          </a:p>
        </p:txBody>
      </p:sp>
      <p:sp>
        <p:nvSpPr>
          <p:cNvPr id="3" name="Title 2">
            <a:extLst>
              <a:ext uri="{FF2B5EF4-FFF2-40B4-BE49-F238E27FC236}">
                <a16:creationId xmlns:a16="http://schemas.microsoft.com/office/drawing/2014/main" id="{9A6B39C0-DFB8-2D35-D7F0-93A3A8E59896}"/>
              </a:ext>
            </a:extLst>
          </p:cNvPr>
          <p:cNvSpPr>
            <a:spLocks noGrp="1"/>
          </p:cNvSpPr>
          <p:nvPr>
            <p:ph type="title"/>
          </p:nvPr>
        </p:nvSpPr>
        <p:spPr/>
        <p:txBody>
          <a:bodyPr/>
          <a:lstStyle/>
          <a:p>
            <a:r>
              <a:rPr lang="en-US" dirty="0"/>
              <a:t>Query Parameters</a:t>
            </a:r>
          </a:p>
        </p:txBody>
      </p:sp>
      <p:pic>
        <p:nvPicPr>
          <p:cNvPr id="4" name="Picture 3">
            <a:extLst>
              <a:ext uri="{FF2B5EF4-FFF2-40B4-BE49-F238E27FC236}">
                <a16:creationId xmlns:a16="http://schemas.microsoft.com/office/drawing/2014/main" id="{9E290BD4-607D-B51F-2A36-F0F113354631}"/>
              </a:ext>
            </a:extLst>
          </p:cNvPr>
          <p:cNvPicPr>
            <a:picLocks noChangeAspect="1"/>
          </p:cNvPicPr>
          <p:nvPr/>
        </p:nvPicPr>
        <p:blipFill>
          <a:blip r:embed="rId2"/>
          <a:stretch>
            <a:fillRect/>
          </a:stretch>
        </p:blipFill>
        <p:spPr>
          <a:xfrm>
            <a:off x="172570" y="514350"/>
            <a:ext cx="8182926" cy="3163558"/>
          </a:xfrm>
          <a:prstGeom prst="rect">
            <a:avLst/>
          </a:prstGeom>
        </p:spPr>
      </p:pic>
    </p:spTree>
    <p:extLst>
      <p:ext uri="{BB962C8B-B14F-4D97-AF65-F5344CB8AC3E}">
        <p14:creationId xmlns:p14="http://schemas.microsoft.com/office/powerpoint/2010/main" val="412833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97C7A3-4AFE-3F1E-8063-F545042880CC}"/>
              </a:ext>
            </a:extLst>
          </p:cNvPr>
          <p:cNvSpPr>
            <a:spLocks noGrp="1"/>
          </p:cNvSpPr>
          <p:nvPr>
            <p:ph idx="1"/>
          </p:nvPr>
        </p:nvSpPr>
        <p:spPr>
          <a:xfrm>
            <a:off x="152400" y="2952750"/>
            <a:ext cx="8839200" cy="1676400"/>
          </a:xfrm>
        </p:spPr>
        <p:txBody>
          <a:bodyPr/>
          <a:lstStyle/>
          <a:p>
            <a:r>
              <a:rPr lang="en-US" dirty="0"/>
              <a:t>POST sends a body to “create a new resource.”</a:t>
            </a:r>
          </a:p>
          <a:p>
            <a:r>
              <a:rPr lang="en-US" dirty="0"/>
              <a:t>The identity/URL of the new resource is not always obvious.</a:t>
            </a:r>
          </a:p>
          <a:p>
            <a:r>
              <a:rPr lang="en-US" dirty="0"/>
              <a:t>POST returns 201 Created with a link header containing the URL to the newly created resource instance.</a:t>
            </a:r>
          </a:p>
        </p:txBody>
      </p:sp>
      <p:sp>
        <p:nvSpPr>
          <p:cNvPr id="3" name="Title 2">
            <a:extLst>
              <a:ext uri="{FF2B5EF4-FFF2-40B4-BE49-F238E27FC236}">
                <a16:creationId xmlns:a16="http://schemas.microsoft.com/office/drawing/2014/main" id="{C60F23C3-4A75-3F97-0F94-85D6CDB369E9}"/>
              </a:ext>
            </a:extLst>
          </p:cNvPr>
          <p:cNvSpPr>
            <a:spLocks noGrp="1"/>
          </p:cNvSpPr>
          <p:nvPr>
            <p:ph type="title"/>
          </p:nvPr>
        </p:nvSpPr>
        <p:spPr/>
        <p:txBody>
          <a:bodyPr/>
          <a:lstStyle/>
          <a:p>
            <a:r>
              <a:rPr lang="en-US" dirty="0"/>
              <a:t>POST -- Creating a Resource</a:t>
            </a:r>
          </a:p>
        </p:txBody>
      </p:sp>
      <p:pic>
        <p:nvPicPr>
          <p:cNvPr id="4" name="Picture 3">
            <a:extLst>
              <a:ext uri="{FF2B5EF4-FFF2-40B4-BE49-F238E27FC236}">
                <a16:creationId xmlns:a16="http://schemas.microsoft.com/office/drawing/2014/main" id="{CB9124A6-7E75-D76F-6134-F2EE1B1CF1F0}"/>
              </a:ext>
            </a:extLst>
          </p:cNvPr>
          <p:cNvPicPr>
            <a:picLocks noChangeAspect="1"/>
          </p:cNvPicPr>
          <p:nvPr/>
        </p:nvPicPr>
        <p:blipFill>
          <a:blip r:embed="rId2"/>
          <a:stretch>
            <a:fillRect/>
          </a:stretch>
        </p:blipFill>
        <p:spPr>
          <a:xfrm>
            <a:off x="533400" y="478278"/>
            <a:ext cx="7239000" cy="2369801"/>
          </a:xfrm>
          <a:prstGeom prst="rect">
            <a:avLst/>
          </a:prstGeom>
        </p:spPr>
      </p:pic>
    </p:spTree>
    <p:extLst>
      <p:ext uri="{BB962C8B-B14F-4D97-AF65-F5344CB8AC3E}">
        <p14:creationId xmlns:p14="http://schemas.microsoft.com/office/powerpoint/2010/main" val="120688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15161-D27F-FBCB-4B48-B5E4BDEF6D69}"/>
              </a:ext>
            </a:extLst>
          </p:cNvPr>
          <p:cNvSpPr>
            <a:spLocks noGrp="1"/>
          </p:cNvSpPr>
          <p:nvPr>
            <p:ph type="title"/>
          </p:nvPr>
        </p:nvSpPr>
        <p:spPr/>
        <p:txBody>
          <a:bodyPr/>
          <a:lstStyle/>
          <a:p>
            <a:r>
              <a:rPr lang="en-US" dirty="0"/>
              <a:t>POST</a:t>
            </a:r>
          </a:p>
        </p:txBody>
      </p:sp>
      <p:pic>
        <p:nvPicPr>
          <p:cNvPr id="4" name="Picture 3">
            <a:extLst>
              <a:ext uri="{FF2B5EF4-FFF2-40B4-BE49-F238E27FC236}">
                <a16:creationId xmlns:a16="http://schemas.microsoft.com/office/drawing/2014/main" id="{E71E7025-EA4D-CE0C-110A-9B61AA0C4514}"/>
              </a:ext>
            </a:extLst>
          </p:cNvPr>
          <p:cNvPicPr>
            <a:picLocks noChangeAspect="1"/>
          </p:cNvPicPr>
          <p:nvPr/>
        </p:nvPicPr>
        <p:blipFill>
          <a:blip r:embed="rId2"/>
          <a:stretch>
            <a:fillRect/>
          </a:stretch>
        </p:blipFill>
        <p:spPr>
          <a:xfrm>
            <a:off x="381000" y="444318"/>
            <a:ext cx="5031931" cy="2819399"/>
          </a:xfrm>
          <a:prstGeom prst="rect">
            <a:avLst/>
          </a:prstGeom>
        </p:spPr>
      </p:pic>
      <p:pic>
        <p:nvPicPr>
          <p:cNvPr id="5" name="Picture 4">
            <a:extLst>
              <a:ext uri="{FF2B5EF4-FFF2-40B4-BE49-F238E27FC236}">
                <a16:creationId xmlns:a16="http://schemas.microsoft.com/office/drawing/2014/main" id="{5669DCD1-FFCE-4571-79C0-AB922E82C380}"/>
              </a:ext>
            </a:extLst>
          </p:cNvPr>
          <p:cNvPicPr>
            <a:picLocks noChangeAspect="1"/>
          </p:cNvPicPr>
          <p:nvPr/>
        </p:nvPicPr>
        <p:blipFill>
          <a:blip r:embed="rId3"/>
          <a:stretch>
            <a:fillRect/>
          </a:stretch>
        </p:blipFill>
        <p:spPr>
          <a:xfrm>
            <a:off x="3962396" y="1809750"/>
            <a:ext cx="5031935" cy="2819400"/>
          </a:xfrm>
          <a:prstGeom prst="rect">
            <a:avLst/>
          </a:prstGeom>
        </p:spPr>
      </p:pic>
    </p:spTree>
    <p:extLst>
      <p:ext uri="{BB962C8B-B14F-4D97-AF65-F5344CB8AC3E}">
        <p14:creationId xmlns:p14="http://schemas.microsoft.com/office/powerpoint/2010/main" val="337142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129026</TotalTime>
  <Words>3072</Words>
  <Application>Microsoft Macintosh PowerPoint</Application>
  <PresentationFormat>On-screen Show (16:9)</PresentationFormat>
  <Paragraphs>372</Paragraphs>
  <Slides>59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ＭＳ Ｐゴシック</vt:lpstr>
      <vt:lpstr>Arial</vt:lpstr>
      <vt:lpstr>Calibri</vt:lpstr>
      <vt:lpstr>Century Schoolbook</vt:lpstr>
      <vt:lpstr>Museo For Dell</vt:lpstr>
      <vt:lpstr>Museo Sans For Dell</vt:lpstr>
      <vt:lpstr>sohne</vt:lpstr>
      <vt:lpstr>source-serif-pro</vt:lpstr>
      <vt:lpstr>Wingdings</vt:lpstr>
      <vt:lpstr>Office Theme</vt:lpstr>
      <vt:lpstr>PowerPoint Presentation</vt:lpstr>
      <vt:lpstr>PowerPoint Presentation</vt:lpstr>
      <vt:lpstr>PowerPoint Presentation</vt:lpstr>
      <vt:lpstr>Contents</vt:lpstr>
      <vt:lpstr>PowerPoint Presentation</vt:lpstr>
      <vt:lpstr>Pagination, Hyper Linked</vt:lpstr>
      <vt:lpstr>Query Parameters</vt:lpstr>
      <vt:lpstr>POST -- Creating a Resource</vt:lpstr>
      <vt:lpstr>POST</vt:lpstr>
      <vt:lpstr>202 Accepted</vt:lpstr>
      <vt:lpstr>PowerPoint Presentation</vt:lpstr>
      <vt:lpstr>(Partial) Logical View – Interactive System </vt:lpstr>
      <vt:lpstr>Resource Oriented and Microservices – My Project</vt:lpstr>
      <vt:lpstr>Atomic and Composition</vt:lpstr>
      <vt:lpstr>First Group of Microservices</vt:lpstr>
      <vt:lpstr>Behavioral Composition</vt:lpstr>
      <vt:lpstr>Composite Microservice Logic</vt:lpstr>
      <vt:lpstr>Concepts</vt:lpstr>
      <vt:lpstr>In Code: Composition and Asynchronous Method Invocation</vt:lpstr>
      <vt:lpstr>In Code: Service Orchestration/Composition</vt:lpstr>
      <vt:lpstr>Service Orchestration</vt:lpstr>
      <vt:lpstr>Choreography</vt:lpstr>
      <vt:lpstr>Next Steps</vt:lpstr>
      <vt:lpstr>PowerPoint Presentation</vt:lpstr>
      <vt:lpstr>PowerPoint Presentation</vt:lpstr>
      <vt:lpstr>OpenIDC and Oauth2</vt:lpstr>
      <vt:lpstr>Overview (http://tutorials.jenkov.com/oauth2/index.html)</vt:lpstr>
      <vt:lpstr>Roles/Flows</vt:lpstr>
      <vt:lpstr>Google </vt:lpstr>
      <vt:lpstr>Walkthrough</vt:lpstr>
      <vt:lpstr>PowerPoint Presentation</vt:lpstr>
      <vt:lpstr>API Gateway</vt:lpstr>
      <vt:lpstr>Login and Authorization Tokens</vt:lpstr>
      <vt:lpstr>Real Example</vt:lpstr>
      <vt:lpstr>Real Example</vt:lpstr>
      <vt:lpstr>JWT</vt:lpstr>
      <vt:lpstr>JWT.io</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Interesting Articles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629</cp:revision>
  <cp:lastPrinted>2018-11-15T21:01:50Z</cp:lastPrinted>
  <dcterms:created xsi:type="dcterms:W3CDTF">2010-04-12T23:12:02Z</dcterms:created>
  <dcterms:modified xsi:type="dcterms:W3CDTF">2024-10-10T18:13:59Z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